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33"/>
  </p:notesMasterIdLst>
  <p:sldIdLst>
    <p:sldId id="1361" r:id="rId2"/>
    <p:sldId id="469" r:id="rId3"/>
    <p:sldId id="1379" r:id="rId4"/>
    <p:sldId id="1368" r:id="rId5"/>
    <p:sldId id="1405" r:id="rId6"/>
    <p:sldId id="1395" r:id="rId7"/>
    <p:sldId id="1385" r:id="rId8"/>
    <p:sldId id="1386" r:id="rId9"/>
    <p:sldId id="1387" r:id="rId10"/>
    <p:sldId id="1398" r:id="rId11"/>
    <p:sldId id="1399" r:id="rId12"/>
    <p:sldId id="1400" r:id="rId13"/>
    <p:sldId id="1401" r:id="rId14"/>
    <p:sldId id="1420" r:id="rId15"/>
    <p:sldId id="1412" r:id="rId16"/>
    <p:sldId id="1414" r:id="rId17"/>
    <p:sldId id="1413" r:id="rId18"/>
    <p:sldId id="1415" r:id="rId19"/>
    <p:sldId id="1423" r:id="rId20"/>
    <p:sldId id="1404" r:id="rId21"/>
    <p:sldId id="1411" r:id="rId22"/>
    <p:sldId id="1403" r:id="rId23"/>
    <p:sldId id="1406" r:id="rId24"/>
    <p:sldId id="1407" r:id="rId25"/>
    <p:sldId id="1408" r:id="rId26"/>
    <p:sldId id="1409" r:id="rId27"/>
    <p:sldId id="1410" r:id="rId28"/>
    <p:sldId id="1419" r:id="rId29"/>
    <p:sldId id="1422" r:id="rId30"/>
    <p:sldId id="1421" r:id="rId31"/>
    <p:sldId id="1416" r:id="rId32"/>
  </p:sldIdLst>
  <p:sldSz cx="12192000" cy="6858000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  <p:embeddedFont>
      <p:font typeface="Montserrat" panose="00000500000000000000" pitchFamily="2" charset="0"/>
      <p:regular r:id="rId40"/>
      <p:bold r:id="rId41"/>
      <p:italic r:id="rId42"/>
      <p:boldItalic r:id="rId43"/>
    </p:embeddedFont>
    <p:embeddedFont>
      <p:font typeface="Montserrat SemiBold" panose="00000700000000000000" pitchFamily="2" charset="0"/>
      <p:bold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EAEDED"/>
    <a:srgbClr val="4472C4"/>
    <a:srgbClr val="FF9900"/>
    <a:srgbClr val="E6E6E6"/>
    <a:srgbClr val="FF9F1C"/>
    <a:srgbClr val="1942A6"/>
    <a:srgbClr val="7B93CC"/>
    <a:srgbClr val="9D399D"/>
    <a:srgbClr val="F0D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5226" autoAdjust="0"/>
  </p:normalViewPr>
  <p:slideViewPr>
    <p:cSldViewPr snapToGrid="0" snapToObjects="1">
      <p:cViewPr>
        <p:scale>
          <a:sx n="90" d="100"/>
          <a:sy n="90" d="100"/>
        </p:scale>
        <p:origin x="1092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6220F3-959A-4DC3-8A9D-6CF22CA1FDE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538F90-C1E1-4564-9403-3A93E49940B5}">
      <dgm:prSet phldrT="[Text]" custT="1"/>
      <dgm:spPr/>
      <dgm:t>
        <a:bodyPr/>
        <a:lstStyle/>
        <a:p>
          <a:r>
            <a:rPr lang="en-US" sz="2000" dirty="0">
              <a:latin typeface="Montserrat" panose="00000500000000000000" pitchFamily="2" charset="0"/>
            </a:rPr>
            <a:t>Synchronous Invocation</a:t>
          </a:r>
        </a:p>
      </dgm:t>
    </dgm:pt>
    <dgm:pt modelId="{F5D62B50-29C7-42E1-8DDA-155FDC4C5A1F}" type="parTrans" cxnId="{F8BD4D22-D254-4F40-8529-BBDB78DBD19A}">
      <dgm:prSet/>
      <dgm:spPr/>
      <dgm:t>
        <a:bodyPr/>
        <a:lstStyle/>
        <a:p>
          <a:endParaRPr lang="en-US" sz="2000">
            <a:latin typeface="Montserrat" panose="00000500000000000000" pitchFamily="2" charset="0"/>
          </a:endParaRPr>
        </a:p>
      </dgm:t>
    </dgm:pt>
    <dgm:pt modelId="{79CBEA74-2A1C-4A0A-885D-C65D0DC75FE5}" type="sibTrans" cxnId="{F8BD4D22-D254-4F40-8529-BBDB78DBD19A}">
      <dgm:prSet/>
      <dgm:spPr/>
      <dgm:t>
        <a:bodyPr/>
        <a:lstStyle/>
        <a:p>
          <a:endParaRPr lang="en-US" sz="2000">
            <a:latin typeface="Montserrat" panose="00000500000000000000" pitchFamily="2" charset="0"/>
          </a:endParaRPr>
        </a:p>
      </dgm:t>
    </dgm:pt>
    <dgm:pt modelId="{C75371D4-3351-4AB8-A4CA-ABC15839081E}">
      <dgm:prSet phldrT="[Text]" custT="1"/>
      <dgm:spPr/>
      <dgm:t>
        <a:bodyPr/>
        <a:lstStyle/>
        <a:p>
          <a:r>
            <a:rPr lang="en-US" sz="2000" b="0" i="0" dirty="0">
              <a:latin typeface="Montserrat" panose="00000500000000000000" pitchFamily="2" charset="0"/>
            </a:rPr>
            <a:t>With synchronous invocation, you wait for the function to process the event and return a response.</a:t>
          </a:r>
          <a:endParaRPr lang="en-US" sz="2000" dirty="0">
            <a:latin typeface="Montserrat" panose="00000500000000000000" pitchFamily="2" charset="0"/>
          </a:endParaRPr>
        </a:p>
      </dgm:t>
    </dgm:pt>
    <dgm:pt modelId="{320EC39D-AE76-4E28-AF7A-24BCCCDBFBB2}" type="parTrans" cxnId="{EA16805D-780A-4507-A90E-73C94A768CAD}">
      <dgm:prSet/>
      <dgm:spPr/>
      <dgm:t>
        <a:bodyPr/>
        <a:lstStyle/>
        <a:p>
          <a:endParaRPr lang="en-US" sz="2000">
            <a:latin typeface="Montserrat" panose="00000500000000000000" pitchFamily="2" charset="0"/>
          </a:endParaRPr>
        </a:p>
      </dgm:t>
    </dgm:pt>
    <dgm:pt modelId="{3386A9C7-CFAB-490B-8B94-11D6AEA3723F}" type="sibTrans" cxnId="{EA16805D-780A-4507-A90E-73C94A768CAD}">
      <dgm:prSet/>
      <dgm:spPr/>
      <dgm:t>
        <a:bodyPr/>
        <a:lstStyle/>
        <a:p>
          <a:endParaRPr lang="en-US" sz="2000">
            <a:latin typeface="Montserrat" panose="00000500000000000000" pitchFamily="2" charset="0"/>
          </a:endParaRPr>
        </a:p>
      </dgm:t>
    </dgm:pt>
    <dgm:pt modelId="{32B4F7C1-B3BD-4D92-8CD8-ED18033C7CC6}">
      <dgm:prSet phldrT="[Text]" custT="1"/>
      <dgm:spPr/>
      <dgm:t>
        <a:bodyPr/>
        <a:lstStyle/>
        <a:p>
          <a:r>
            <a:rPr lang="en-US" sz="2000" dirty="0">
              <a:latin typeface="Montserrat" panose="00000500000000000000" pitchFamily="2" charset="0"/>
            </a:rPr>
            <a:t>Asynchronous Invocation</a:t>
          </a:r>
        </a:p>
      </dgm:t>
    </dgm:pt>
    <dgm:pt modelId="{86F0AC14-1A49-4943-97D1-9EC536A0DCD9}" type="parTrans" cxnId="{BE8CA495-54B2-43B8-AD4A-1643C7E6D951}">
      <dgm:prSet/>
      <dgm:spPr/>
      <dgm:t>
        <a:bodyPr/>
        <a:lstStyle/>
        <a:p>
          <a:endParaRPr lang="en-US" sz="2000">
            <a:latin typeface="Montserrat" panose="00000500000000000000" pitchFamily="2" charset="0"/>
          </a:endParaRPr>
        </a:p>
      </dgm:t>
    </dgm:pt>
    <dgm:pt modelId="{A8A764F2-2CEA-4BE7-8CAF-996749381CDE}" type="sibTrans" cxnId="{BE8CA495-54B2-43B8-AD4A-1643C7E6D951}">
      <dgm:prSet/>
      <dgm:spPr/>
      <dgm:t>
        <a:bodyPr/>
        <a:lstStyle/>
        <a:p>
          <a:endParaRPr lang="en-US" sz="2000">
            <a:latin typeface="Montserrat" panose="00000500000000000000" pitchFamily="2" charset="0"/>
          </a:endParaRPr>
        </a:p>
      </dgm:t>
    </dgm:pt>
    <dgm:pt modelId="{BA855FDE-1CDF-4F13-9569-74F0BDFEF14B}">
      <dgm:prSet phldrT="[Text]" custT="1"/>
      <dgm:spPr/>
      <dgm:t>
        <a:bodyPr/>
        <a:lstStyle/>
        <a:p>
          <a:r>
            <a:rPr lang="en-US" sz="2000" b="0" i="0" dirty="0">
              <a:latin typeface="Montserrat" panose="00000500000000000000" pitchFamily="2" charset="0"/>
            </a:rPr>
            <a:t>With asynchronous invocation, Lambda queues the event for processing, so you don’t have to wait for a response from Lambda. </a:t>
          </a:r>
          <a:endParaRPr lang="en-US" sz="2000" dirty="0">
            <a:latin typeface="Montserrat" panose="00000500000000000000" pitchFamily="2" charset="0"/>
          </a:endParaRPr>
        </a:p>
      </dgm:t>
    </dgm:pt>
    <dgm:pt modelId="{6DA65FB0-78D5-4C9F-96AA-E35435C4B045}" type="parTrans" cxnId="{441D6E20-B190-405F-A845-267312AE663D}">
      <dgm:prSet/>
      <dgm:spPr/>
      <dgm:t>
        <a:bodyPr/>
        <a:lstStyle/>
        <a:p>
          <a:endParaRPr lang="en-US" sz="2000">
            <a:latin typeface="Montserrat" panose="00000500000000000000" pitchFamily="2" charset="0"/>
          </a:endParaRPr>
        </a:p>
      </dgm:t>
    </dgm:pt>
    <dgm:pt modelId="{D75993D5-91A5-4C82-9200-1CF2FDA1FEAA}" type="sibTrans" cxnId="{441D6E20-B190-405F-A845-267312AE663D}">
      <dgm:prSet/>
      <dgm:spPr/>
      <dgm:t>
        <a:bodyPr/>
        <a:lstStyle/>
        <a:p>
          <a:endParaRPr lang="en-US" sz="2000">
            <a:latin typeface="Montserrat" panose="00000500000000000000" pitchFamily="2" charset="0"/>
          </a:endParaRPr>
        </a:p>
      </dgm:t>
    </dgm:pt>
    <dgm:pt modelId="{4F70ADFE-8E9B-4E71-AC10-BB4E880DA420}">
      <dgm:prSet phldrT="[Text]" custT="1"/>
      <dgm:spPr/>
      <dgm:t>
        <a:bodyPr/>
        <a:lstStyle/>
        <a:p>
          <a:r>
            <a:rPr lang="en-US" sz="2000" dirty="0">
              <a:latin typeface="Montserrat" panose="00000500000000000000" pitchFamily="2" charset="0"/>
            </a:rPr>
            <a:t>Synchronous invocations are best suited for Machine Learning workflows.</a:t>
          </a:r>
        </a:p>
      </dgm:t>
    </dgm:pt>
    <dgm:pt modelId="{D144C530-14BF-4233-9D1E-0266A118C4F4}" type="parTrans" cxnId="{C9F29C6B-BD1C-4CD8-9EA3-743D28AFF1F1}">
      <dgm:prSet/>
      <dgm:spPr/>
      <dgm:t>
        <a:bodyPr/>
        <a:lstStyle/>
        <a:p>
          <a:endParaRPr lang="en-US"/>
        </a:p>
      </dgm:t>
    </dgm:pt>
    <dgm:pt modelId="{B50BAEF0-5DE5-4CC6-A8CF-D11CFD243761}" type="sibTrans" cxnId="{C9F29C6B-BD1C-4CD8-9EA3-743D28AFF1F1}">
      <dgm:prSet/>
      <dgm:spPr/>
      <dgm:t>
        <a:bodyPr/>
        <a:lstStyle/>
        <a:p>
          <a:endParaRPr lang="en-US"/>
        </a:p>
      </dgm:t>
    </dgm:pt>
    <dgm:pt modelId="{242F4D15-A746-4D72-ACDC-4B93A824477F}">
      <dgm:prSet phldrT="[Text]" custT="1"/>
      <dgm:spPr/>
      <dgm:t>
        <a:bodyPr/>
        <a:lstStyle/>
        <a:p>
          <a:r>
            <a:rPr lang="en-US" sz="2000" b="0" i="0" dirty="0">
              <a:latin typeface="Montserrat" panose="00000500000000000000" pitchFamily="2" charset="0"/>
            </a:rPr>
            <a:t>For asynchronous invocation, Lambda handles retries and can send invocation records to a destination.</a:t>
          </a:r>
          <a:endParaRPr lang="en-US" sz="2000" dirty="0">
            <a:latin typeface="Montserrat" panose="00000500000000000000" pitchFamily="2" charset="0"/>
          </a:endParaRPr>
        </a:p>
      </dgm:t>
    </dgm:pt>
    <dgm:pt modelId="{DED9B31F-D875-4BB6-A25A-2CFF910598C0}" type="parTrans" cxnId="{0CCE3C8D-3BE3-414E-8C09-3FA7B7826271}">
      <dgm:prSet/>
      <dgm:spPr/>
      <dgm:t>
        <a:bodyPr/>
        <a:lstStyle/>
        <a:p>
          <a:endParaRPr lang="en-US"/>
        </a:p>
      </dgm:t>
    </dgm:pt>
    <dgm:pt modelId="{04F9B5B5-1B72-4BB4-BAE5-0EA66D857C85}" type="sibTrans" cxnId="{0CCE3C8D-3BE3-414E-8C09-3FA7B7826271}">
      <dgm:prSet/>
      <dgm:spPr/>
      <dgm:t>
        <a:bodyPr/>
        <a:lstStyle/>
        <a:p>
          <a:endParaRPr lang="en-US"/>
        </a:p>
      </dgm:t>
    </dgm:pt>
    <dgm:pt modelId="{A0D33964-A573-4BDD-8114-4819F764BD34}" type="pres">
      <dgm:prSet presAssocID="{566220F3-959A-4DC3-8A9D-6CF22CA1FDE9}" presName="linear" presStyleCnt="0">
        <dgm:presLayoutVars>
          <dgm:animLvl val="lvl"/>
          <dgm:resizeHandles val="exact"/>
        </dgm:presLayoutVars>
      </dgm:prSet>
      <dgm:spPr/>
    </dgm:pt>
    <dgm:pt modelId="{C33576A8-4545-4B3C-A320-9B82E53D9F2C}" type="pres">
      <dgm:prSet presAssocID="{51538F90-C1E1-4564-9403-3A93E49940B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BC0A3F4-0970-41C5-B744-493239F232CB}" type="pres">
      <dgm:prSet presAssocID="{51538F90-C1E1-4564-9403-3A93E49940B5}" presName="childText" presStyleLbl="revTx" presStyleIdx="0" presStyleCnt="2">
        <dgm:presLayoutVars>
          <dgm:bulletEnabled val="1"/>
        </dgm:presLayoutVars>
      </dgm:prSet>
      <dgm:spPr/>
    </dgm:pt>
    <dgm:pt modelId="{1966287F-3FB7-475F-94B0-8D4B3CAEBE82}" type="pres">
      <dgm:prSet presAssocID="{32B4F7C1-B3BD-4D92-8CD8-ED18033C7CC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0804DF4-9BF3-4DCC-A375-BED3959FD5FD}" type="pres">
      <dgm:prSet presAssocID="{32B4F7C1-B3BD-4D92-8CD8-ED18033C7CC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441D6E20-B190-405F-A845-267312AE663D}" srcId="{32B4F7C1-B3BD-4D92-8CD8-ED18033C7CC6}" destId="{BA855FDE-1CDF-4F13-9569-74F0BDFEF14B}" srcOrd="0" destOrd="0" parTransId="{6DA65FB0-78D5-4C9F-96AA-E35435C4B045}" sibTransId="{D75993D5-91A5-4C82-9200-1CF2FDA1FEAA}"/>
    <dgm:cxn modelId="{F8BD4D22-D254-4F40-8529-BBDB78DBD19A}" srcId="{566220F3-959A-4DC3-8A9D-6CF22CA1FDE9}" destId="{51538F90-C1E1-4564-9403-3A93E49940B5}" srcOrd="0" destOrd="0" parTransId="{F5D62B50-29C7-42E1-8DDA-155FDC4C5A1F}" sibTransId="{79CBEA74-2A1C-4A0A-885D-C65D0DC75FE5}"/>
    <dgm:cxn modelId="{5E711826-FB56-45F5-A22A-A046D4C40070}" type="presOf" srcId="{51538F90-C1E1-4564-9403-3A93E49940B5}" destId="{C33576A8-4545-4B3C-A320-9B82E53D9F2C}" srcOrd="0" destOrd="0" presId="urn:microsoft.com/office/officeart/2005/8/layout/vList2"/>
    <dgm:cxn modelId="{6502C827-2952-4AE1-9135-73E8BFE22516}" type="presOf" srcId="{C75371D4-3351-4AB8-A4CA-ABC15839081E}" destId="{8BC0A3F4-0970-41C5-B744-493239F232CB}" srcOrd="0" destOrd="0" presId="urn:microsoft.com/office/officeart/2005/8/layout/vList2"/>
    <dgm:cxn modelId="{EA16805D-780A-4507-A90E-73C94A768CAD}" srcId="{51538F90-C1E1-4564-9403-3A93E49940B5}" destId="{C75371D4-3351-4AB8-A4CA-ABC15839081E}" srcOrd="0" destOrd="0" parTransId="{320EC39D-AE76-4E28-AF7A-24BCCCDBFBB2}" sibTransId="{3386A9C7-CFAB-490B-8B94-11D6AEA3723F}"/>
    <dgm:cxn modelId="{70CE0360-312E-4266-9276-A3EC4AEA39F8}" type="presOf" srcId="{4F70ADFE-8E9B-4E71-AC10-BB4E880DA420}" destId="{8BC0A3F4-0970-41C5-B744-493239F232CB}" srcOrd="0" destOrd="1" presId="urn:microsoft.com/office/officeart/2005/8/layout/vList2"/>
    <dgm:cxn modelId="{C9F29C6B-BD1C-4CD8-9EA3-743D28AFF1F1}" srcId="{51538F90-C1E1-4564-9403-3A93E49940B5}" destId="{4F70ADFE-8E9B-4E71-AC10-BB4E880DA420}" srcOrd="1" destOrd="0" parTransId="{D144C530-14BF-4233-9D1E-0266A118C4F4}" sibTransId="{B50BAEF0-5DE5-4CC6-A8CF-D11CFD243761}"/>
    <dgm:cxn modelId="{FCD71574-CD1A-4879-B57B-2477DE4BCD44}" type="presOf" srcId="{566220F3-959A-4DC3-8A9D-6CF22CA1FDE9}" destId="{A0D33964-A573-4BDD-8114-4819F764BD34}" srcOrd="0" destOrd="0" presId="urn:microsoft.com/office/officeart/2005/8/layout/vList2"/>
    <dgm:cxn modelId="{0CCE3C8D-3BE3-414E-8C09-3FA7B7826271}" srcId="{32B4F7C1-B3BD-4D92-8CD8-ED18033C7CC6}" destId="{242F4D15-A746-4D72-ACDC-4B93A824477F}" srcOrd="1" destOrd="0" parTransId="{DED9B31F-D875-4BB6-A25A-2CFF910598C0}" sibTransId="{04F9B5B5-1B72-4BB4-BAE5-0EA66D857C85}"/>
    <dgm:cxn modelId="{BE8CA495-54B2-43B8-AD4A-1643C7E6D951}" srcId="{566220F3-959A-4DC3-8A9D-6CF22CA1FDE9}" destId="{32B4F7C1-B3BD-4D92-8CD8-ED18033C7CC6}" srcOrd="1" destOrd="0" parTransId="{86F0AC14-1A49-4943-97D1-9EC536A0DCD9}" sibTransId="{A8A764F2-2CEA-4BE7-8CAF-996749381CDE}"/>
    <dgm:cxn modelId="{951B8FCE-3838-456E-9BF2-86F1BC761FAD}" type="presOf" srcId="{BA855FDE-1CDF-4F13-9569-74F0BDFEF14B}" destId="{20804DF4-9BF3-4DCC-A375-BED3959FD5FD}" srcOrd="0" destOrd="0" presId="urn:microsoft.com/office/officeart/2005/8/layout/vList2"/>
    <dgm:cxn modelId="{F2D9A2DD-40C8-48F6-9797-2B80010531B0}" type="presOf" srcId="{32B4F7C1-B3BD-4D92-8CD8-ED18033C7CC6}" destId="{1966287F-3FB7-475F-94B0-8D4B3CAEBE82}" srcOrd="0" destOrd="0" presId="urn:microsoft.com/office/officeart/2005/8/layout/vList2"/>
    <dgm:cxn modelId="{B37C29F1-781E-41C4-90CA-2E30897C7CAA}" type="presOf" srcId="{242F4D15-A746-4D72-ACDC-4B93A824477F}" destId="{20804DF4-9BF3-4DCC-A375-BED3959FD5FD}" srcOrd="0" destOrd="1" presId="urn:microsoft.com/office/officeart/2005/8/layout/vList2"/>
    <dgm:cxn modelId="{5E6B14D7-0664-432D-84BF-82A002D9950D}" type="presParOf" srcId="{A0D33964-A573-4BDD-8114-4819F764BD34}" destId="{C33576A8-4545-4B3C-A320-9B82E53D9F2C}" srcOrd="0" destOrd="0" presId="urn:microsoft.com/office/officeart/2005/8/layout/vList2"/>
    <dgm:cxn modelId="{D674ADF3-3972-480C-849B-A259EBCB50E9}" type="presParOf" srcId="{A0D33964-A573-4BDD-8114-4819F764BD34}" destId="{8BC0A3F4-0970-41C5-B744-493239F232CB}" srcOrd="1" destOrd="0" presId="urn:microsoft.com/office/officeart/2005/8/layout/vList2"/>
    <dgm:cxn modelId="{388554FA-4BA8-473D-843C-839ADC7DAC6E}" type="presParOf" srcId="{A0D33964-A573-4BDD-8114-4819F764BD34}" destId="{1966287F-3FB7-475F-94B0-8D4B3CAEBE82}" srcOrd="2" destOrd="0" presId="urn:microsoft.com/office/officeart/2005/8/layout/vList2"/>
    <dgm:cxn modelId="{6A6F8327-2B75-4FE2-AFFC-AE86166A933D}" type="presParOf" srcId="{A0D33964-A573-4BDD-8114-4819F764BD34}" destId="{20804DF4-9BF3-4DCC-A375-BED3959FD5FD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3576A8-4545-4B3C-A320-9B82E53D9F2C}">
      <dsp:nvSpPr>
        <dsp:cNvPr id="0" name=""/>
        <dsp:cNvSpPr/>
      </dsp:nvSpPr>
      <dsp:spPr>
        <a:xfrm>
          <a:off x="0" y="3540"/>
          <a:ext cx="8821018" cy="4670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Montserrat" panose="00000500000000000000" pitchFamily="2" charset="0"/>
            </a:rPr>
            <a:t>Synchronous Invocation</a:t>
          </a:r>
        </a:p>
      </dsp:txBody>
      <dsp:txXfrm>
        <a:off x="22800" y="26340"/>
        <a:ext cx="8775418" cy="421463"/>
      </dsp:txXfrm>
    </dsp:sp>
    <dsp:sp modelId="{8BC0A3F4-0970-41C5-B744-493239F232CB}">
      <dsp:nvSpPr>
        <dsp:cNvPr id="0" name=""/>
        <dsp:cNvSpPr/>
      </dsp:nvSpPr>
      <dsp:spPr>
        <a:xfrm>
          <a:off x="0" y="470604"/>
          <a:ext cx="8821018" cy="12092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0067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0" i="0" kern="1200" dirty="0">
              <a:latin typeface="Montserrat" panose="00000500000000000000" pitchFamily="2" charset="0"/>
            </a:rPr>
            <a:t>With synchronous invocation, you wait for the function to process the event and return a response.</a:t>
          </a:r>
          <a:endParaRPr lang="en-US" sz="2000" kern="1200" dirty="0">
            <a:latin typeface="Montserrat" panose="00000500000000000000" pitchFamily="2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>
              <a:latin typeface="Montserrat" panose="00000500000000000000" pitchFamily="2" charset="0"/>
            </a:rPr>
            <a:t>Synchronous invocations are best suited for Machine Learning workflows.</a:t>
          </a:r>
        </a:p>
      </dsp:txBody>
      <dsp:txXfrm>
        <a:off x="0" y="470604"/>
        <a:ext cx="8821018" cy="1209282"/>
      </dsp:txXfrm>
    </dsp:sp>
    <dsp:sp modelId="{1966287F-3FB7-475F-94B0-8D4B3CAEBE82}">
      <dsp:nvSpPr>
        <dsp:cNvPr id="0" name=""/>
        <dsp:cNvSpPr/>
      </dsp:nvSpPr>
      <dsp:spPr>
        <a:xfrm>
          <a:off x="0" y="1679887"/>
          <a:ext cx="8821018" cy="4670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Montserrat" panose="00000500000000000000" pitchFamily="2" charset="0"/>
            </a:rPr>
            <a:t>Asynchronous Invocation</a:t>
          </a:r>
        </a:p>
      </dsp:txBody>
      <dsp:txXfrm>
        <a:off x="22800" y="1702687"/>
        <a:ext cx="8775418" cy="421463"/>
      </dsp:txXfrm>
    </dsp:sp>
    <dsp:sp modelId="{20804DF4-9BF3-4DCC-A375-BED3959FD5FD}">
      <dsp:nvSpPr>
        <dsp:cNvPr id="0" name=""/>
        <dsp:cNvSpPr/>
      </dsp:nvSpPr>
      <dsp:spPr>
        <a:xfrm>
          <a:off x="0" y="2146950"/>
          <a:ext cx="8821018" cy="1491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0067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0" i="0" kern="1200" dirty="0">
              <a:latin typeface="Montserrat" panose="00000500000000000000" pitchFamily="2" charset="0"/>
            </a:rPr>
            <a:t>With asynchronous invocation, Lambda queues the event for processing, so you don’t have to wait for a response from Lambda. </a:t>
          </a:r>
          <a:endParaRPr lang="en-US" sz="2000" kern="1200" dirty="0">
            <a:latin typeface="Montserrat" panose="00000500000000000000" pitchFamily="2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0" i="0" kern="1200" dirty="0">
              <a:latin typeface="Montserrat" panose="00000500000000000000" pitchFamily="2" charset="0"/>
            </a:rPr>
            <a:t>For asynchronous invocation, Lambda handles retries and can send invocation records to a destination.</a:t>
          </a:r>
          <a:endParaRPr lang="en-US" sz="2000" kern="1200" dirty="0">
            <a:latin typeface="Montserrat" panose="00000500000000000000" pitchFamily="2" charset="0"/>
          </a:endParaRPr>
        </a:p>
      </dsp:txBody>
      <dsp:txXfrm>
        <a:off x="0" y="2146950"/>
        <a:ext cx="8821018" cy="14914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77480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CF9D4-6142-441F-9CC7-B111E5F3C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BD84C9-C47B-4688-9E12-08B97B78C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306C19-EDB8-45AC-A06D-1C6E7A468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420566-273E-44F3-9CE4-498C94861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6D2815-D915-46BB-8E74-27731C32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26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2DE03E-921D-4B71-9894-652B786F0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279575F-2318-430B-A3C7-280A00723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D7F357-B243-4712-AB7A-F0C6E60A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082FC-CA95-4D75-B66C-561D51CC3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50573C-42FA-4875-8D00-243C2A88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35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45DC263-2243-4775-9DD9-3D4006A07E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9D7DE7F-6F3E-45F8-BCCB-1A39543D1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E95832-C46F-4E70-8D36-2D6C6305C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B8BEBA-10F7-420F-850F-8C895A1E5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5B1847-01D3-4BFB-9989-12EDDB18B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9836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785E31-5EE4-4031-8DAA-64044DE08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AB51F7-AD05-4812-9AEE-F0A7A18CE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39D8A6-338D-4A25-B834-B4A942E94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93547E-E0C5-4326-ADC3-C43A6781B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67DB44-D3F4-429C-AB2C-E561CB26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983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80BB85-69F4-4080-A77B-EECE9C1BE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01A13A-6D46-453F-BAB2-4BAD520A2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488E4D-D5CA-49EC-B38E-714DAC9C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8CB60D-9BAE-4973-973B-4C6853AB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C6DFA2-C663-4447-B1F9-BB6A38C33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1660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99C6E8-AF90-4703-A9FA-9A65E134A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2C6401-88FE-47FD-A731-DD657AEEC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D3D0E6-298D-4282-8913-20026FB74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5D25A3-27E5-4E98-8C5A-B2B0697A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63F4A1-44B5-41E4-B96B-51C286B37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6F89BA-5274-4D7F-A22B-03488DE51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075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C0A037-7520-4515-B45B-E8BD71A1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742552-6925-46F5-A258-858B909F1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D3C8B9-BC17-42B1-9536-626041E4B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9F04948-91DA-4B89-B095-A18DE466F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512104A-EB67-4275-8DE6-7CA0254DD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ECE6559-6BBF-4F82-812F-26DCBE157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C43346E-31FD-437F-8433-ED2A4FFA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9BB8E7B-DEEF-4F36-AC1E-1ADBCD818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828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D8A9B-DDEE-472D-98C8-342D02A24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891E0F-5CBA-4701-9802-49F747FD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DDB64FE-FE57-4FE5-A383-911D9E8B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80F91C-FC09-444F-8303-0A51AAC9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53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4DC091D-E20B-43AF-85A6-D06B098A5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256F216-F3C5-4473-B251-72A6A8FB0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510FE17-D12B-4940-A9BA-F5142885E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1544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FB74CF-2BF5-499E-835A-8CD87C61F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A49E46-BCFA-4A8B-A9EC-843184808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73AFB1-BE5F-4F23-82EA-A9E2EDCFC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A59952-DF38-4E91-AC68-8C3C2211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2383BB-619B-4187-A5BC-042AE98C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22BE86-61A8-405E-B05C-9ED660BA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914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5C4CA-FD62-44D2-81B3-AB78C84EB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4F94F9-A9E5-4C0A-BC98-D38C5AA9AC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88FB35-2220-4ACE-970D-43F2556CC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CB7B7F-DA8E-4AED-B458-D0634CB1B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F43AE8-ADD4-4B08-B8BC-39D66C3AE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34F0B5B-F0B4-42E7-AEF3-F79F94771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74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3E1944-26C3-41F2-9AC9-82569296A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855009-06D1-457C-AA16-D256E4C89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319EE4-DC46-41D9-BA81-50318AE273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15DEA4-AA2E-4600-8609-2131E0FB2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E62007-BA97-4721-9442-9F52017CE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005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oto3.amazonaws.com/v1/documentation/api/latest/reference/services/lambda.html#Lambda.Client.invoke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docs.aws.amazon.com/lambda/latest/dg/lambda-invocation.html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78708" y="2449110"/>
            <a:ext cx="5897418" cy="2321903"/>
            <a:chOff x="478708" y="2317030"/>
            <a:chExt cx="5897418" cy="2321903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478708" y="2317030"/>
              <a:ext cx="589741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INTRODUCTION</a:t>
              </a: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3931047"/>
              <a:ext cx="475949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71022" y="3931047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843184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840188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5143777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5143777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5143777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08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295A2A-3551-45A1-97E1-A283D77C4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68" y="1982986"/>
            <a:ext cx="9431045" cy="4276157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BOTO3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2433267" y="1311586"/>
            <a:ext cx="7972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r>
              <a:rPr lang="en-CA" dirty="0"/>
              <a:t>NOW WE HAVE FULL ACCESS TO LAMBDA!</a:t>
            </a:r>
            <a:endParaRPr lang="en-US" dirty="0"/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95456" y="2317072"/>
            <a:ext cx="4021585" cy="2672180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381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CEE71A-F301-4A16-844F-375A67372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23" y="2432251"/>
            <a:ext cx="10522998" cy="3678251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BOTO3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1962750" y="1243973"/>
            <a:ext cx="7972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r>
              <a:rPr lang="en-CA" dirty="0"/>
              <a:t>THIS IS THE ROLE ARN YOU WILL NEED IN CODE</a:t>
            </a:r>
            <a:endParaRPr lang="en-US" dirty="0"/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rot="10800000">
            <a:off x="6096002" y="1801523"/>
            <a:ext cx="2284518" cy="1731791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636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BOTO3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374713" y="1048660"/>
            <a:ext cx="107169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RUN THIS CODE, YOU SHOULD SEE A NEWLY CREATED LAMBDA FUNCTION ENTITLED “MyFirstLambdaFunctionUsingBoto3” AVAILABLE. </a:t>
            </a:r>
          </a:p>
          <a:p>
            <a:pPr algn="ctr"/>
            <a:r>
              <a:rPr lang="en-CA" b="1" i="1" dirty="0"/>
              <a:t>Note: </a:t>
            </a:r>
            <a:r>
              <a:rPr lang="en-US" b="1" i="1" dirty="0"/>
              <a:t>%%</a:t>
            </a:r>
            <a:r>
              <a:rPr lang="en-US" b="1" i="1" dirty="0" err="1"/>
              <a:t>writefile</a:t>
            </a:r>
            <a:r>
              <a:rPr lang="en-US" b="1" i="1" dirty="0"/>
              <a:t> lets you output code developed in a Notebook to a Python module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ECA18D-DAA2-4E54-84D1-80884040C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039" y="2616598"/>
            <a:ext cx="7460305" cy="4123063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1351390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BOTO3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692459" y="970063"/>
            <a:ext cx="9944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A NEW LAMBDA FUNCTION ENTITLED “MyFirstLambdaFunctionUsingBoto3” HAS BEEN CREATED USING BOTO3 SDK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5E4831-E4FE-47A4-809C-EA019572D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255" y="2313520"/>
            <a:ext cx="7487976" cy="4350498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flipV="1">
            <a:off x="4233976" y="2095130"/>
            <a:ext cx="1137912" cy="711480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69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94643" y="1637927"/>
            <a:ext cx="4942771" cy="2581194"/>
            <a:chOff x="544021" y="1501647"/>
            <a:chExt cx="4942771" cy="258119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1" y="1501647"/>
              <a:ext cx="4942771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DEMO: LAMBDA INVOCATION WITH BOTO3 SDK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408284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10140" y="5109973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10140" y="5106977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33940" y="5410566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24790" y="5410566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80288" y="5410566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615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SDK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971482" y="3013501"/>
            <a:ext cx="4175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GO TO SAGEMAKER AND START A NEW NOTEBOOK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6D4D73-6418-4115-B5F3-35112ED1A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661" y="1804971"/>
            <a:ext cx="4042117" cy="4830962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DB195D0-C8A9-430C-BE84-B79543201B71}"/>
              </a:ext>
            </a:extLst>
          </p:cNvPr>
          <p:cNvSpPr txBox="1"/>
          <p:nvPr/>
        </p:nvSpPr>
        <p:spPr>
          <a:xfrm>
            <a:off x="458142" y="708185"/>
            <a:ext cx="9600258" cy="1323439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85750" indent="-2857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Montserrat" charset="0"/>
              </a:defRPr>
            </a:lvl1pPr>
          </a:lstStyle>
          <a:p>
            <a:r>
              <a:rPr lang="en-US" dirty="0"/>
              <a:t>Great Boto3 Documentation: </a:t>
            </a:r>
            <a:r>
              <a:rPr lang="en-US" dirty="0">
                <a:hlinkClick r:id="rId3"/>
              </a:rPr>
              <a:t>https://boto3.amazonaws.com/v1/documentation/api/latest/reference/services/lambda.html#Lambda.Client.invoke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033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SDK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2FD3DA-29E3-4701-8A3D-86CB6C100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14" y="1629421"/>
            <a:ext cx="5836986" cy="4490471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1324748" y="709275"/>
            <a:ext cx="8086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LET’s DEFINE A NEW FUNCTION AND THEN INVOKE IT IN THE SDK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FFA55-1317-49EF-90CB-34843FAB6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630" y="2363344"/>
            <a:ext cx="5955248" cy="3387120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2217060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SDK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0C07D0-CED3-4A6C-A2E9-222D2F57F40F}"/>
              </a:ext>
            </a:extLst>
          </p:cNvPr>
          <p:cNvSpPr txBox="1"/>
          <p:nvPr/>
        </p:nvSpPr>
        <p:spPr>
          <a:xfrm>
            <a:off x="412680" y="791998"/>
            <a:ext cx="11559978" cy="5324535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85750" indent="-2857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Montserrat" charset="0"/>
              </a:defRPr>
            </a:lvl1pPr>
          </a:lstStyle>
          <a:p>
            <a:r>
              <a:rPr lang="en-US" b="1" dirty="0" err="1"/>
              <a:t>FunctionName</a:t>
            </a:r>
            <a:r>
              <a:rPr lang="en-US" b="1" dirty="0"/>
              <a:t>: </a:t>
            </a:r>
            <a:r>
              <a:rPr lang="en-US" dirty="0"/>
              <a:t>write a function name</a:t>
            </a:r>
          </a:p>
          <a:p>
            <a:r>
              <a:rPr lang="en-US" b="1" dirty="0" err="1"/>
              <a:t>InvocationType</a:t>
            </a:r>
            <a:r>
              <a:rPr lang="en-US" b="1" dirty="0"/>
              <a:t> (string) 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1. </a:t>
            </a:r>
            <a:r>
              <a:rPr lang="en-US" sz="2000" dirty="0" err="1">
                <a:solidFill>
                  <a:schemeClr val="tx1"/>
                </a:solidFill>
                <a:latin typeface="Montserrat" charset="0"/>
              </a:rPr>
              <a:t>RequestResponse</a:t>
            </a: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 (default): Invoke the function synchronously. 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2. Event: Invoke the function asynchronously. 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3. </a:t>
            </a:r>
            <a:r>
              <a:rPr lang="en-US" sz="2000" dirty="0" err="1">
                <a:solidFill>
                  <a:schemeClr val="tx1"/>
                </a:solidFill>
                <a:latin typeface="Montserrat" charset="0"/>
              </a:rPr>
              <a:t>DryRun</a:t>
            </a: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: Validate parameter values and verify that the user or role has permission to invoke the function.</a:t>
            </a:r>
          </a:p>
          <a:p>
            <a:endParaRPr lang="en-US" dirty="0"/>
          </a:p>
          <a:p>
            <a:r>
              <a:rPr lang="en-US" b="1" dirty="0" err="1"/>
              <a:t>LogType</a:t>
            </a:r>
            <a:r>
              <a:rPr lang="en-US" b="1" dirty="0"/>
              <a:t> (string):</a:t>
            </a:r>
            <a:r>
              <a:rPr lang="en-US" dirty="0"/>
              <a:t> Set to Tail to include the execution log in the response. Applies to synchronously invoked functions only.</a:t>
            </a:r>
          </a:p>
          <a:p>
            <a:r>
              <a:rPr lang="en-US" b="1" dirty="0" err="1"/>
              <a:t>ClientContext</a:t>
            </a:r>
            <a:r>
              <a:rPr lang="en-US" b="1" dirty="0"/>
              <a:t> (string): </a:t>
            </a:r>
            <a:r>
              <a:rPr lang="en-US" dirty="0"/>
              <a:t>Up to 3583 bytes of base64-encoded data about the invoking client to pass to the function in the context object.</a:t>
            </a:r>
          </a:p>
          <a:p>
            <a:r>
              <a:rPr lang="en-US" b="1" dirty="0"/>
              <a:t>Payload:</a:t>
            </a:r>
            <a:r>
              <a:rPr lang="en-US" dirty="0"/>
              <a:t> The JSON that you want to provide to your Lambda function as input.</a:t>
            </a:r>
          </a:p>
          <a:p>
            <a:r>
              <a:rPr lang="en-US" dirty="0"/>
              <a:t>You can enter the JSON directly. For example, --payload '{ "key": "value" }' </a:t>
            </a:r>
          </a:p>
          <a:p>
            <a:r>
              <a:rPr lang="en-US" dirty="0"/>
              <a:t>You can also specify a file path. For example, --payload file://payload.json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416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SDK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-36256" y="1026928"/>
            <a:ext cx="10626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GO TO CLOUDWATCH AND EXPLORE THE LOGS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76D243-7994-4715-9D2F-1B82A689C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40" y="1798319"/>
            <a:ext cx="10433062" cy="4659231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621552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0D10A-47B4-4C81-83E8-1D3B1E704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1E25A8-E2EB-40C1-A9FD-CC0931F7A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101" y="2041426"/>
            <a:ext cx="10257817" cy="4496577"/>
          </a:xfrm>
          <a:prstGeom prst="rect">
            <a:avLst/>
          </a:prstGeom>
        </p:spPr>
      </p:pic>
      <p:sp>
        <p:nvSpPr>
          <p:cNvPr id="6" name="Прямоугольник 9">
            <a:extLst>
              <a:ext uri="{FF2B5EF4-FFF2-40B4-BE49-F238E27FC236}">
                <a16:creationId xmlns:a16="http://schemas.microsoft.com/office/drawing/2014/main" id="{2C078F63-D796-4D27-AC1A-9EA9064E9120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SDK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093924-36A1-43A6-8C89-CA417D4F23D0}"/>
              </a:ext>
            </a:extLst>
          </p:cNvPr>
          <p:cNvSpPr txBox="1"/>
          <p:nvPr/>
        </p:nvSpPr>
        <p:spPr>
          <a:xfrm>
            <a:off x="458142" y="841097"/>
            <a:ext cx="106267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NOTE THAT YOU MIGHT NEED TO ATTACH CLOUDWATCH FULL ACCESS POLICY TO YOUR LAMBDA FUNCTION ROLE TO SEE THE LOGS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611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INTRODUCTION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Прямоугольник 5">
            <a:extLst>
              <a:ext uri="{FF2B5EF4-FFF2-40B4-BE49-F238E27FC236}">
                <a16:creationId xmlns:a16="http://schemas.microsoft.com/office/drawing/2014/main" id="{E6BBC237-F3A1-4C6C-A918-9CECB0FEECDE}"/>
              </a:ext>
            </a:extLst>
          </p:cNvPr>
          <p:cNvSpPr/>
          <p:nvPr/>
        </p:nvSpPr>
        <p:spPr>
          <a:xfrm>
            <a:off x="386991" y="791998"/>
            <a:ext cx="1163900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In this project, we will learn how to define and invoke lambda functions using AWS Boto3 SDK.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Lambda is the most popular and used service in AWS.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AWS lambda free developers from the worry of provisioning resources, specifying operating systems, managing Hardware, and performing maintenance.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Simply write your code and run it on Lambda!</a:t>
            </a:r>
          </a:p>
          <a:p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03F9F5C6-2A75-44A4-8DC3-7481FDA6E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144" y="4255236"/>
            <a:ext cx="2525745" cy="22365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655577-5246-4AA1-BD69-4064883E9C91}"/>
              </a:ext>
            </a:extLst>
          </p:cNvPr>
          <p:cNvSpPr txBox="1"/>
          <p:nvPr/>
        </p:nvSpPr>
        <p:spPr>
          <a:xfrm>
            <a:off x="884174" y="2684823"/>
            <a:ext cx="1107617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Define a Lambda function using Boto3 SDK.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Test the lambda function using </a:t>
            </a:r>
            <a:r>
              <a:rPr lang="en-CA" sz="2000" dirty="0" err="1">
                <a:solidFill>
                  <a:schemeClr val="tx1"/>
                </a:solidFill>
                <a:latin typeface="Montserrat" charset="0"/>
              </a:rPr>
              <a:t>Eventbridge</a:t>
            </a: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 (</a:t>
            </a:r>
            <a:r>
              <a:rPr lang="en-CA" sz="2000" dirty="0" err="1">
                <a:solidFill>
                  <a:schemeClr val="tx1"/>
                </a:solidFill>
                <a:latin typeface="Montserrat" charset="0"/>
              </a:rPr>
              <a:t>cloudwatch</a:t>
            </a: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 events).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Understand the difference between synchronous and asynchronous invocations.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Invoke a Lambda function using Boto3 SDK.</a:t>
            </a:r>
          </a:p>
        </p:txBody>
      </p:sp>
    </p:spTree>
    <p:extLst>
      <p:ext uri="{BB962C8B-B14F-4D97-AF65-F5344CB8AC3E}">
        <p14:creationId xmlns:p14="http://schemas.microsoft.com/office/powerpoint/2010/main" val="21261902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94643" y="1637927"/>
            <a:ext cx="5074919" cy="2581194"/>
            <a:chOff x="544021" y="1501647"/>
            <a:chExt cx="5074919" cy="258119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1" y="1501647"/>
              <a:ext cx="5074919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DEMO: LAMBDA INVOCATION WITH EVENTBRIDGE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408284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10140" y="5109973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10140" y="5106977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33940" y="5410566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24790" y="5410566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80288" y="5410566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22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EVENTBRIDGE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0" y="762110"/>
            <a:ext cx="10626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CREATE A BASIC LAMBDA FUNCTION NAMED “basic-lambda”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9E02B2-5AEF-4545-B2DD-DBE5696F0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52" y="1548141"/>
            <a:ext cx="9543072" cy="4806287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8999110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EVENTBRIDGE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6AFF4-01AA-4A0A-B2F3-AB1B5E308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142" y="2065067"/>
            <a:ext cx="10982960" cy="4000935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692459" y="970063"/>
            <a:ext cx="9944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GO TO CLOUDWATCH AND CLICK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4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EVENTBRIDGE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1604961" y="1010869"/>
            <a:ext cx="8523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CLOUDWATCH EVENT IS NOW CALLED EVENTBRIDGE, CLICK ON GO TO AMAZON EVENTBRIDGE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EBEAE2-31EB-45D5-8D03-9DFF0F323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59" y="1999084"/>
            <a:ext cx="10907586" cy="4597203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41700268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EVENTBRIDGE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794059" y="1614144"/>
            <a:ext cx="9944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CLICK ON CREATE RULE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45235A-B0BF-4EDD-BCA7-F491346AD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760" y="2308934"/>
            <a:ext cx="10911840" cy="3567928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11581394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EVENTBRIDGE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692459" y="970063"/>
            <a:ext cx="9944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LET’S INVOKE THE LAMBDA FUNCTION ONCE EVERY 2 MINUTES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E8FF37-AE1D-4E9F-91B1-1286D97D7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142" y="1827544"/>
            <a:ext cx="5381235" cy="4748149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E77D989-F411-4D8D-9290-B5E37EE5B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449" y="1827545"/>
            <a:ext cx="5347366" cy="4748149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39614384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EVENTBRIDGE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692459" y="970063"/>
            <a:ext cx="9944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NOW THE RULE HAS BEEN ACTIVATED, LET’S SEE IF IT WORKS!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FC1F43-F3F4-47F3-9605-8BB1CC461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561" y="1963294"/>
            <a:ext cx="10922000" cy="3593973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382992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EVENTBRIDGE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F6C81-F03A-4CA3-935E-FE2BCDFCF817}"/>
              </a:ext>
            </a:extLst>
          </p:cNvPr>
          <p:cNvSpPr txBox="1"/>
          <p:nvPr/>
        </p:nvSpPr>
        <p:spPr>
          <a:xfrm>
            <a:off x="399702" y="733045"/>
            <a:ext cx="9944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GO BACK TO THE LAMBDA FUNCTION AND CLICK ON MONITOR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BE1FB0-5CA0-4845-A8D7-B9F8EA91B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133" y="1401068"/>
            <a:ext cx="8038409" cy="5100320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2348157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94644" y="1637927"/>
            <a:ext cx="4505498" cy="2581194"/>
            <a:chOff x="544022" y="1501647"/>
            <a:chExt cx="4505498" cy="258119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4505498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FINAL END-OF-DAY CAPSTONE PROJECT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408284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10140" y="5109973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10140" y="5106977"/>
            <a:ext cx="2235610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33940" y="5410566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24790" y="5410566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693350" y="5410566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800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FINAL CAPSTONE PROJECT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966729-4F32-4AFF-919E-2B83B6AA128D}"/>
              </a:ext>
            </a:extLst>
          </p:cNvPr>
          <p:cNvSpPr txBox="1"/>
          <p:nvPr/>
        </p:nvSpPr>
        <p:spPr>
          <a:xfrm>
            <a:off x="458141" y="839850"/>
            <a:ext cx="11396401" cy="3785652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Montserrat" charset="0"/>
              </a:defRPr>
            </a:lvl1pPr>
          </a:lstStyle>
          <a:p>
            <a:r>
              <a:rPr lang="en-CA" dirty="0"/>
              <a:t>Using boto3 SDK, define a Lambda Function named “</a:t>
            </a:r>
            <a:r>
              <a:rPr lang="en-CA" dirty="0" err="1"/>
              <a:t>FundsCalculator</a:t>
            </a:r>
            <a:r>
              <a:rPr lang="en-CA" dirty="0"/>
              <a:t>” that takes in the number of stock units and stock price and calculates the total value of the portfolio.</a:t>
            </a:r>
          </a:p>
          <a:p>
            <a:r>
              <a:rPr lang="en-CA" dirty="0"/>
              <a:t>Develop a script that consumes the total number of stocks and price of stocks from users. </a:t>
            </a:r>
          </a:p>
          <a:p>
            <a:r>
              <a:rPr lang="en-CA" dirty="0"/>
              <a:t>Return the total value of the portfolio.   </a:t>
            </a:r>
          </a:p>
          <a:p>
            <a:r>
              <a:rPr lang="en-CA" dirty="0"/>
              <a:t>Configure the following test events using AWS Boto3 SDK: </a:t>
            </a:r>
          </a:p>
          <a:p>
            <a:endParaRPr lang="en-CA" dirty="0"/>
          </a:p>
          <a:p>
            <a:endParaRPr lang="en-CA" dirty="0"/>
          </a:p>
          <a:p>
            <a:endParaRPr lang="en-US" dirty="0"/>
          </a:p>
          <a:p>
            <a:r>
              <a:rPr lang="en-US" dirty="0"/>
              <a:t>Monitor the logs in CloudWatch and ensure that the Lambda Function execution was successful.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F4700E-47DC-4748-AE28-D6CD25383CC9}"/>
              </a:ext>
            </a:extLst>
          </p:cNvPr>
          <p:cNvSpPr txBox="1"/>
          <p:nvPr/>
        </p:nvSpPr>
        <p:spPr>
          <a:xfrm>
            <a:off x="1258013" y="3114079"/>
            <a:ext cx="6094638" cy="707886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85750" indent="-2857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Montserrat" charset="0"/>
              </a:defRPr>
            </a:lvl1pPr>
          </a:lstStyle>
          <a:p>
            <a:pPr>
              <a:buFont typeface="Courier New" panose="02070309020205020404" pitchFamily="49" charset="0"/>
              <a:buChar char="o"/>
            </a:pPr>
            <a:r>
              <a:rPr lang="en-CA" dirty="0"/>
              <a:t>Stock Units = 20, stock value = $1000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dirty="0"/>
              <a:t>Stock Units = 5, stock value = $2000</a:t>
            </a:r>
          </a:p>
        </p:txBody>
      </p:sp>
    </p:spTree>
    <p:extLst>
      <p:ext uri="{BB962C8B-B14F-4D97-AF65-F5344CB8AC3E}">
        <p14:creationId xmlns:p14="http://schemas.microsoft.com/office/powerpoint/2010/main" val="801264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AWS LAMBDA FUNCTION ANATOMY (RECAP)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458141" y="839850"/>
            <a:ext cx="11396401" cy="2554545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Montserrat" charset="0"/>
              </a:defRPr>
            </a:lvl1pPr>
          </a:lstStyle>
          <a:p>
            <a:r>
              <a:rPr lang="en-CA" b="1" dirty="0"/>
              <a:t>Handler() Function: </a:t>
            </a:r>
            <a:r>
              <a:rPr lang="en-CA" dirty="0"/>
              <a:t>Function to be executed upon invocation and it requires two arguments “event” and “context”.</a:t>
            </a:r>
          </a:p>
          <a:p>
            <a:r>
              <a:rPr lang="en-CA" b="1" dirty="0"/>
              <a:t>Event Object: </a:t>
            </a:r>
            <a:r>
              <a:rPr lang="en-CA" dirty="0"/>
              <a:t>data sent during lambda function invocation, for example if a request is made from S3, the event object will contain the bucket key and what kind of action has been performed on the bucket. </a:t>
            </a:r>
          </a:p>
          <a:p>
            <a:r>
              <a:rPr lang="en-CA" b="1" dirty="0"/>
              <a:t>Context object: </a:t>
            </a:r>
            <a:r>
              <a:rPr lang="en-CA" dirty="0"/>
              <a:t>this is generated by the platform and contains information about the underlying infrastructure and execution environment such as allowed runtime and memory.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C4EDB-3719-4DDA-B63A-8AC5964C8D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95"/>
          <a:stretch/>
        </p:blipFill>
        <p:spPr>
          <a:xfrm>
            <a:off x="598309" y="3644337"/>
            <a:ext cx="9020463" cy="2029711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20201671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94644" y="1637927"/>
            <a:ext cx="4505498" cy="2581194"/>
            <a:chOff x="544022" y="1501647"/>
            <a:chExt cx="4505498" cy="258119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4505498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FINAL END-OF-DAY CAPSTONE PROJECT SOLUTION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408284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10140" y="5109973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10139" y="5106977"/>
            <a:ext cx="2346705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33940" y="5410566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24790" y="5410566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747393" y="5410566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9281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LAMBDA INVOCATION WITH SDK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3F4B8A-B35E-495D-81F4-A1D315925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62" y="1268682"/>
            <a:ext cx="5812026" cy="4990611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4EB966-3CE6-4DE1-9BC0-2DF25F8C0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735" y="1999084"/>
            <a:ext cx="5778388" cy="3887152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3173098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94643" y="1637927"/>
            <a:ext cx="5348373" cy="2581194"/>
            <a:chOff x="544021" y="1501647"/>
            <a:chExt cx="5348373" cy="258119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1" y="1501647"/>
              <a:ext cx="5348373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SYNCHRONOUS Vs. ASYNCHRONOUS INCOVATIONS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408284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10140" y="5109973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10140" y="5106977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33940" y="5410566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24790" y="5410566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80288" y="5410566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05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SYNCHRONOUS Vs. ASYNCHRONOUS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17A5597-ADAC-4AE4-88A4-2B3602F450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5511955"/>
              </p:ext>
            </p:extLst>
          </p:nvPr>
        </p:nvGraphicFramePr>
        <p:xfrm>
          <a:off x="461775" y="2693546"/>
          <a:ext cx="8821018" cy="3641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2EC066D-998D-4CC3-8909-6F97C81F8403}"/>
              </a:ext>
            </a:extLst>
          </p:cNvPr>
          <p:cNvSpPr txBox="1"/>
          <p:nvPr/>
        </p:nvSpPr>
        <p:spPr>
          <a:xfrm>
            <a:off x="461774" y="717202"/>
            <a:ext cx="11590017" cy="2246769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85750" indent="-285750">
              <a:buFont typeface="Arial" panose="020B0604020202020204" pitchFamily="34" charset="0"/>
              <a:buChar char="•"/>
              <a:defRPr sz="2000" b="1">
                <a:solidFill>
                  <a:schemeClr val="tx1"/>
                </a:solidFill>
                <a:latin typeface="Montserrat" charset="0"/>
              </a:defRPr>
            </a:lvl1pPr>
          </a:lstStyle>
          <a:p>
            <a:r>
              <a:rPr lang="en-US" b="0" dirty="0"/>
              <a:t>Lambda functions could be invoked (called) using the Console, AWS SDK, Lambda API and AWS Command Line Interface (AWS CLI).</a:t>
            </a:r>
          </a:p>
          <a:p>
            <a:r>
              <a:rPr lang="en-US" b="0" dirty="0"/>
              <a:t>There are generally two ways of invoking a lambda function: </a:t>
            </a:r>
            <a:r>
              <a:rPr lang="en-US" dirty="0"/>
              <a:t>Synchronously</a:t>
            </a:r>
            <a:r>
              <a:rPr lang="en-US" b="0" dirty="0"/>
              <a:t> and </a:t>
            </a:r>
            <a:r>
              <a:rPr lang="en-US" dirty="0"/>
              <a:t>Asynchronously</a:t>
            </a:r>
            <a:r>
              <a:rPr lang="en-US" b="0" dirty="0"/>
              <a:t>. </a:t>
            </a:r>
          </a:p>
          <a:p>
            <a:r>
              <a:rPr lang="en-US" b="0" dirty="0"/>
              <a:t>Lambda functions invocation documentation: </a:t>
            </a:r>
            <a:r>
              <a:rPr lang="en-US" b="0" dirty="0">
                <a:hlinkClick r:id="rId7"/>
              </a:rPr>
              <a:t>https://docs.aws.amazon.com/lambda/latest/dg/lambda-invocation.html</a:t>
            </a:r>
            <a:endParaRPr lang="en-US" b="0" dirty="0"/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22454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98630" y="1547990"/>
            <a:ext cx="6273341" cy="2554545"/>
            <a:chOff x="598630" y="1415910"/>
            <a:chExt cx="6273341" cy="2554545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98630" y="1415910"/>
              <a:ext cx="6273341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DEMO: DEFINE AN AWS LAMBDA FUNCTION USING BOTO3 SDK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1" y="3914165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1" y="5081410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1" y="5078414"/>
            <a:ext cx="2011884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1" y="5382003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1" y="5382003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479705" y="5382003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846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BOTO3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1735830" y="1340218"/>
            <a:ext cx="3770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CREATE A NOTEBOOK INSTANCE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0AA5DC-715F-4D64-81DD-453C903A2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571" y="731179"/>
            <a:ext cx="4350960" cy="5943600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3417885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BOTO3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4359721" y="1425383"/>
            <a:ext cx="7972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r>
              <a:rPr lang="en-CA" dirty="0"/>
              <a:t>CLICK ON OPEN JUPYTER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562EF8-C159-406F-96A3-5FA3AD394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788" y="2164342"/>
            <a:ext cx="10141258" cy="4149693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rot="16200000" flipV="1">
            <a:off x="6943879" y="2076792"/>
            <a:ext cx="2044267" cy="1765097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331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ACE66A-2562-4330-816F-E4C99CF7A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091" y="2012603"/>
            <a:ext cx="9990338" cy="4651415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BOTO3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1252537" y="1028879"/>
            <a:ext cx="7972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r>
              <a:rPr lang="en-CA" dirty="0"/>
              <a:t>GO TO THE SAGEMAKER EXECUTION ROLE AND ATTACH “AWSLAMBDA_FULLACCESS” POLICY</a:t>
            </a:r>
            <a:endParaRPr lang="en-US" dirty="0"/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705889" y="3117221"/>
            <a:ext cx="4705812" cy="2074414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8467619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5896</TotalTime>
  <Words>1016</Words>
  <Application>Microsoft Office PowerPoint</Application>
  <PresentationFormat>Widescreen</PresentationFormat>
  <Paragraphs>107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Montserrat</vt:lpstr>
      <vt:lpstr>Calibri Light</vt:lpstr>
      <vt:lpstr>Courier New</vt:lpstr>
      <vt:lpstr>Montserrat SemiBold</vt:lpstr>
      <vt:lpstr>Arial</vt:lpstr>
      <vt:lpstr>Calibri</vt:lpstr>
      <vt:lpstr>1_Тема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Dr.Ryan</dc:creator>
  <cp:lastModifiedBy>ryanahmedaly@outlook.com</cp:lastModifiedBy>
  <cp:revision>680</cp:revision>
  <dcterms:modified xsi:type="dcterms:W3CDTF">2022-05-02T04:58:42Z</dcterms:modified>
</cp:coreProperties>
</file>